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sldIdLst>
    <p:sldId id="256" r:id="rId5"/>
  </p:sldIdLst>
  <p:sldSz cx="8039100" cy="20104100"/>
  <p:notesSz cx="8039100" cy="201041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0035836-6C3F-146B-FCA5-952CFBFB4482}" name="Guest User" initials="GU" userId="S::urn:spo:anon#6bbb8d05a3eac39c7e10a1295f869cf8180d7c72450525aa2125731671b46c57::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5F5C"/>
    <a:srgbClr val="9AC445"/>
    <a:srgbClr val="33B2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5BC36D-FD3C-49E4-8BC8-0CA132C6A266}" v="7" dt="2024-08-20T09:40:08.563"/>
    <p1510:client id="{49FA89C7-EB32-4331-9BE7-560EED7AF4C5}" v="1" dt="2024-08-20T11:32:59.596"/>
    <p1510:client id="{A6BB4CE8-AE3E-77D6-65D0-A1628F529CD8}" v="7" dt="2024-08-20T09:32:12.660"/>
    <p1510:client id="{FC537963-476E-4FE5-BC67-E202FC684CE1}" v="40" dt="2024-08-20T09:35:42.921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94" d="100"/>
          <a:sy n="94" d="100"/>
        </p:scale>
        <p:origin x="804" y="44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12" Type="http://schemas.microsoft.com/office/2018/10/relationships/authors" Target="author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PF  GECT GO / EZTS GO" userId="S::spf@euro-go.eu::3bed04c6-f4ef-4bf4-bbfc-ff30b8420e3b" providerId="AD" clId="Web-{A6BB4CE8-AE3E-77D6-65D0-A1628F529CD8}"/>
    <pc:docChg chg="modSld">
      <pc:chgData name="SPF  GECT GO / EZTS GO" userId="S::spf@euro-go.eu::3bed04c6-f4ef-4bf4-bbfc-ff30b8420e3b" providerId="AD" clId="Web-{A6BB4CE8-AE3E-77D6-65D0-A1628F529CD8}" dt="2024-08-20T09:32:10.363" v="2" actId="20577"/>
      <pc:docMkLst>
        <pc:docMk/>
      </pc:docMkLst>
      <pc:sldChg chg="modSp">
        <pc:chgData name="SPF  GECT GO / EZTS GO" userId="S::spf@euro-go.eu::3bed04c6-f4ef-4bf4-bbfc-ff30b8420e3b" providerId="AD" clId="Web-{A6BB4CE8-AE3E-77D6-65D0-A1628F529CD8}" dt="2024-08-20T09:32:10.363" v="2" actId="20577"/>
        <pc:sldMkLst>
          <pc:docMk/>
          <pc:sldMk cId="0" sldId="256"/>
        </pc:sldMkLst>
        <pc:spChg chg="mod">
          <ac:chgData name="SPF  GECT GO / EZTS GO" userId="S::spf@euro-go.eu::3bed04c6-f4ef-4bf4-bbfc-ff30b8420e3b" providerId="AD" clId="Web-{A6BB4CE8-AE3E-77D6-65D0-A1628F529CD8}" dt="2024-08-20T09:32:10.363" v="2" actId="20577"/>
          <ac:spMkLst>
            <pc:docMk/>
            <pc:sldMk cId="0" sldId="256"/>
            <ac:spMk id="13" creationId="{00000000-0000-0000-0000-000000000000}"/>
          </ac:spMkLst>
        </pc:spChg>
      </pc:sldChg>
    </pc:docChg>
  </pc:docChgLst>
  <pc:docChgLst>
    <pc:chgData name="Maja Radovanovic" userId="d0076ac7-dc0a-4b8c-8062-df70056e55e6" providerId="ADAL" clId="{49FA89C7-EB32-4331-9BE7-560EED7AF4C5}"/>
    <pc:docChg chg="modSld">
      <pc:chgData name="Maja Radovanovic" userId="d0076ac7-dc0a-4b8c-8062-df70056e55e6" providerId="ADAL" clId="{49FA89C7-EB32-4331-9BE7-560EED7AF4C5}" dt="2024-08-20T11:34:16.305" v="5" actId="1076"/>
      <pc:docMkLst>
        <pc:docMk/>
      </pc:docMkLst>
      <pc:sldChg chg="addSp modSp mod">
        <pc:chgData name="Maja Radovanovic" userId="d0076ac7-dc0a-4b8c-8062-df70056e55e6" providerId="ADAL" clId="{49FA89C7-EB32-4331-9BE7-560EED7AF4C5}" dt="2024-08-20T11:34:16.305" v="5" actId="1076"/>
        <pc:sldMkLst>
          <pc:docMk/>
          <pc:sldMk cId="0" sldId="256"/>
        </pc:sldMkLst>
        <pc:picChg chg="add mod">
          <ac:chgData name="Maja Radovanovic" userId="d0076ac7-dc0a-4b8c-8062-df70056e55e6" providerId="ADAL" clId="{49FA89C7-EB32-4331-9BE7-560EED7AF4C5}" dt="2024-08-20T11:34:16.305" v="5" actId="1076"/>
          <ac:picMkLst>
            <pc:docMk/>
            <pc:sldMk cId="0" sldId="256"/>
            <ac:picMk id="14" creationId="{9C6DF082-3D56-0446-BCD2-15730D4BA426}"/>
          </ac:picMkLst>
        </pc:picChg>
      </pc:sldChg>
    </pc:docChg>
  </pc:docChgLst>
  <pc:docChgLst>
    <pc:chgData name="Lara Devetak" userId="7fa1b8cd-fe75-44d6-b448-9b11edaf5ede" providerId="ADAL" clId="{315BC36D-FD3C-49E4-8BC8-0CA132C6A266}"/>
    <pc:docChg chg="modSld">
      <pc:chgData name="Lara Devetak" userId="7fa1b8cd-fe75-44d6-b448-9b11edaf5ede" providerId="ADAL" clId="{315BC36D-FD3C-49E4-8BC8-0CA132C6A266}" dt="2024-08-20T09:40:08.563" v="6" actId="1076"/>
      <pc:docMkLst>
        <pc:docMk/>
      </pc:docMkLst>
      <pc:sldChg chg="modSp mod">
        <pc:chgData name="Lara Devetak" userId="7fa1b8cd-fe75-44d6-b448-9b11edaf5ede" providerId="ADAL" clId="{315BC36D-FD3C-49E4-8BC8-0CA132C6A266}" dt="2024-08-20T09:40:08.563" v="6" actId="1076"/>
        <pc:sldMkLst>
          <pc:docMk/>
          <pc:sldMk cId="0" sldId="256"/>
        </pc:sldMkLst>
        <pc:spChg chg="mod">
          <ac:chgData name="Lara Devetak" userId="7fa1b8cd-fe75-44d6-b448-9b11edaf5ede" providerId="ADAL" clId="{315BC36D-FD3C-49E4-8BC8-0CA132C6A266}" dt="2024-08-20T09:39:48.054" v="4" actId="1076"/>
          <ac:spMkLst>
            <pc:docMk/>
            <pc:sldMk cId="0" sldId="256"/>
            <ac:spMk id="75" creationId="{A2832E51-EB8D-BC4E-7341-D4D20965E0D1}"/>
          </ac:spMkLst>
        </pc:spChg>
        <pc:spChg chg="mod">
          <ac:chgData name="Lara Devetak" userId="7fa1b8cd-fe75-44d6-b448-9b11edaf5ede" providerId="ADAL" clId="{315BC36D-FD3C-49E4-8BC8-0CA132C6A266}" dt="2024-08-20T09:40:08.563" v="6" actId="1076"/>
          <ac:spMkLst>
            <pc:docMk/>
            <pc:sldMk cId="0" sldId="256"/>
            <ac:spMk id="76" creationId="{F153F587-9337-64E7-D4CD-6EE7A0FC8293}"/>
          </ac:spMkLst>
        </pc:spChg>
      </pc:sldChg>
    </pc:docChg>
  </pc:docChgLst>
  <pc:docChgLst>
    <pc:chgData name="Greta Modula" userId="cb518544-d6ca-48c1-9de7-8d1979897dfb" providerId="ADAL" clId="{FC537963-476E-4FE5-BC67-E202FC684CE1}"/>
    <pc:docChg chg="undo custSel modSld">
      <pc:chgData name="Greta Modula" userId="cb518544-d6ca-48c1-9de7-8d1979897dfb" providerId="ADAL" clId="{FC537963-476E-4FE5-BC67-E202FC684CE1}" dt="2024-08-20T09:35:42.921" v="47" actId="1076"/>
      <pc:docMkLst>
        <pc:docMk/>
      </pc:docMkLst>
      <pc:sldChg chg="addSp delSp modSp mod">
        <pc:chgData name="Greta Modula" userId="cb518544-d6ca-48c1-9de7-8d1979897dfb" providerId="ADAL" clId="{FC537963-476E-4FE5-BC67-E202FC684CE1}" dt="2024-08-20T09:35:42.921" v="47" actId="1076"/>
        <pc:sldMkLst>
          <pc:docMk/>
          <pc:sldMk cId="0" sldId="256"/>
        </pc:sldMkLst>
        <pc:spChg chg="mod">
          <ac:chgData name="Greta Modula" userId="cb518544-d6ca-48c1-9de7-8d1979897dfb" providerId="ADAL" clId="{FC537963-476E-4FE5-BC67-E202FC684CE1}" dt="2024-08-20T09:21:43.951" v="1" actId="20577"/>
          <ac:spMkLst>
            <pc:docMk/>
            <pc:sldMk cId="0" sldId="256"/>
            <ac:spMk id="6" creationId="{00000000-0000-0000-0000-000000000000}"/>
          </ac:spMkLst>
        </pc:spChg>
        <pc:spChg chg="mod">
          <ac:chgData name="Greta Modula" userId="cb518544-d6ca-48c1-9de7-8d1979897dfb" providerId="ADAL" clId="{FC537963-476E-4FE5-BC67-E202FC684CE1}" dt="2024-08-20T09:26:55.138" v="20" actId="2711"/>
          <ac:spMkLst>
            <pc:docMk/>
            <pc:sldMk cId="0" sldId="256"/>
            <ac:spMk id="18" creationId="{00000000-0000-0000-0000-000000000000}"/>
          </ac:spMkLst>
        </pc:spChg>
        <pc:spChg chg="mod">
          <ac:chgData name="Greta Modula" userId="cb518544-d6ca-48c1-9de7-8d1979897dfb" providerId="ADAL" clId="{FC537963-476E-4FE5-BC67-E202FC684CE1}" dt="2024-08-20T09:28:17.663" v="25" actId="255"/>
          <ac:spMkLst>
            <pc:docMk/>
            <pc:sldMk cId="0" sldId="256"/>
            <ac:spMk id="20" creationId="{00000000-0000-0000-0000-000000000000}"/>
          </ac:spMkLst>
        </pc:spChg>
        <pc:spChg chg="mod">
          <ac:chgData name="Greta Modula" userId="cb518544-d6ca-48c1-9de7-8d1979897dfb" providerId="ADAL" clId="{FC537963-476E-4FE5-BC67-E202FC684CE1}" dt="2024-08-20T09:27:59.743" v="24" actId="255"/>
          <ac:spMkLst>
            <pc:docMk/>
            <pc:sldMk cId="0" sldId="256"/>
            <ac:spMk id="22" creationId="{00000000-0000-0000-0000-000000000000}"/>
          </ac:spMkLst>
        </pc:spChg>
        <pc:spChg chg="mod">
          <ac:chgData name="Greta Modula" userId="cb518544-d6ca-48c1-9de7-8d1979897dfb" providerId="ADAL" clId="{FC537963-476E-4FE5-BC67-E202FC684CE1}" dt="2024-08-20T09:27:02.738" v="21" actId="2711"/>
          <ac:spMkLst>
            <pc:docMk/>
            <pc:sldMk cId="0" sldId="256"/>
            <ac:spMk id="26" creationId="{00000000-0000-0000-0000-000000000000}"/>
          </ac:spMkLst>
        </pc:spChg>
        <pc:spChg chg="mod">
          <ac:chgData name="Greta Modula" userId="cb518544-d6ca-48c1-9de7-8d1979897dfb" providerId="ADAL" clId="{FC537963-476E-4FE5-BC67-E202FC684CE1}" dt="2024-08-20T09:35:02.387" v="42" actId="255"/>
          <ac:spMkLst>
            <pc:docMk/>
            <pc:sldMk cId="0" sldId="256"/>
            <ac:spMk id="75" creationId="{A2832E51-EB8D-BC4E-7341-D4D20965E0D1}"/>
          </ac:spMkLst>
        </pc:spChg>
        <pc:spChg chg="add del mod">
          <ac:chgData name="Greta Modula" userId="cb518544-d6ca-48c1-9de7-8d1979897dfb" providerId="ADAL" clId="{FC537963-476E-4FE5-BC67-E202FC684CE1}" dt="2024-08-20T09:34:09.233" v="40" actId="478"/>
          <ac:spMkLst>
            <pc:docMk/>
            <pc:sldMk cId="0" sldId="256"/>
            <ac:spMk id="76" creationId="{F153F587-9337-64E7-D4CD-6EE7A0FC8293}"/>
          </ac:spMkLst>
        </pc:spChg>
        <pc:picChg chg="mod">
          <ac:chgData name="Greta Modula" userId="cb518544-d6ca-48c1-9de7-8d1979897dfb" providerId="ADAL" clId="{FC537963-476E-4FE5-BC67-E202FC684CE1}" dt="2024-08-20T09:35:42.921" v="47" actId="1076"/>
          <ac:picMkLst>
            <pc:docMk/>
            <pc:sldMk cId="0" sldId="256"/>
            <ac:picMk id="56" creationId="{A663898A-F7FA-2595-17C9-26267ECE8509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03408" y="6232271"/>
            <a:ext cx="6838632" cy="422186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206817" y="11258296"/>
            <a:ext cx="5631815" cy="50260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8/20/2024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02272" y="804164"/>
            <a:ext cx="7240905" cy="3216656"/>
          </a:xfrm>
          <a:prstGeom prst="rect">
            <a:avLst/>
          </a:prstGeom>
        </p:spPr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8/20/2024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02272" y="804164"/>
            <a:ext cx="7240905" cy="3216656"/>
          </a:xfrm>
          <a:prstGeom prst="rect">
            <a:avLst/>
          </a:prstGeom>
        </p:spPr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02272" y="4623943"/>
            <a:ext cx="3499770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143406" y="4623943"/>
            <a:ext cx="3499770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8/20/2024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8/20/2024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8/20/2024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02272" y="4623943"/>
            <a:ext cx="7240905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735453" y="18696814"/>
            <a:ext cx="2574544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02272" y="18696814"/>
            <a:ext cx="1850453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8/20/2024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792724" y="18696814"/>
            <a:ext cx="1850453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13" Type="http://schemas.openxmlformats.org/officeDocument/2006/relationships/image" Target="../media/image10.jpeg"/><Relationship Id="rId3" Type="http://schemas.openxmlformats.org/officeDocument/2006/relationships/hyperlink" Target="https://www.ita-slo.eu/spf" TargetMode="External"/><Relationship Id="rId7" Type="http://schemas.openxmlformats.org/officeDocument/2006/relationships/image" Target="../media/image4.emf"/><Relationship Id="rId12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.emf"/><Relationship Id="rId11" Type="http://schemas.openxmlformats.org/officeDocument/2006/relationships/image" Target="../media/image8.emf"/><Relationship Id="rId5" Type="http://schemas.openxmlformats.org/officeDocument/2006/relationships/image" Target="../media/image2.png"/><Relationship Id="rId10" Type="http://schemas.openxmlformats.org/officeDocument/2006/relationships/image" Target="../media/image7.emf"/><Relationship Id="rId4" Type="http://schemas.openxmlformats.org/officeDocument/2006/relationships/hyperlink" Target="https://www.euro-go.eu/spf" TargetMode="External"/><Relationship Id="rId9" Type="http://schemas.openxmlformats.org/officeDocument/2006/relationships/image" Target="../media/image6.emf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4" descr="A river running through a city&#10;&#10;Description automatically generated"/>
          <p:cNvPicPr/>
          <p:nvPr/>
        </p:nvPicPr>
        <p:blipFill>
          <a:blip r:embed="rId2"/>
          <a:stretch>
            <a:fillRect/>
          </a:stretch>
        </p:blipFill>
        <p:spPr>
          <a:xfrm>
            <a:off x="655410" y="2857572"/>
            <a:ext cx="6680218" cy="4043309"/>
          </a:xfrm>
          <a:prstGeom prst="rect">
            <a:avLst/>
          </a:prstGeom>
        </p:spPr>
      </p:pic>
      <p:sp>
        <p:nvSpPr>
          <p:cNvPr id="87" name="Rettangolo 86">
            <a:extLst>
              <a:ext uri="{FF2B5EF4-FFF2-40B4-BE49-F238E27FC236}">
                <a16:creationId xmlns:a16="http://schemas.microsoft.com/office/drawing/2014/main" id="{2488D3DB-67DC-49BC-32B9-54DC5F54CECA}"/>
              </a:ext>
            </a:extLst>
          </p:cNvPr>
          <p:cNvSpPr/>
          <p:nvPr/>
        </p:nvSpPr>
        <p:spPr>
          <a:xfrm>
            <a:off x="0" y="6437877"/>
            <a:ext cx="8039100" cy="5051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object 2"/>
          <p:cNvSpPr txBox="1"/>
          <p:nvPr/>
        </p:nvSpPr>
        <p:spPr>
          <a:xfrm>
            <a:off x="654637" y="2331707"/>
            <a:ext cx="6680218" cy="528991"/>
          </a:xfrm>
          <a:prstGeom prst="rect">
            <a:avLst/>
          </a:prstGeom>
          <a:solidFill>
            <a:srgbClr val="D95F5C"/>
          </a:solidFill>
        </p:spPr>
        <p:txBody>
          <a:bodyPr vert="horz" wrap="square" lIns="0" tIns="97155" rIns="0" bIns="0" rtlCol="0" anchor="t">
            <a:spAutoFit/>
          </a:bodyPr>
          <a:lstStyle/>
          <a:p>
            <a:pPr marL="131445" algn="just">
              <a:spcBef>
                <a:spcPts val="30"/>
              </a:spcBef>
            </a:pPr>
            <a:r>
              <a:rPr lang="it-IT" sz="1400" b="1" i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it-IT" sz="1400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Fondo per piccoli progetti  SPF GO! 2025</a:t>
            </a:r>
            <a:endParaRPr lang="it-IT" sz="1400" b="1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1445" algn="just">
              <a:spcBef>
                <a:spcPts val="30"/>
              </a:spcBef>
            </a:pPr>
            <a:r>
              <a:rPr lang="it-IT" sz="1400" b="1" i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it-IT" sz="1400" b="1" err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Sklad</a:t>
            </a:r>
            <a:r>
              <a:rPr lang="it-IT" sz="1400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za male </a:t>
            </a:r>
            <a:r>
              <a:rPr lang="it-IT" sz="1400" b="1" err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projekte</a:t>
            </a:r>
            <a:r>
              <a:rPr lang="it-IT" sz="1400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SPF GO! 2025</a:t>
            </a:r>
            <a:endParaRPr lang="it-IT" sz="1400" b="1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317104" y="5993374"/>
            <a:ext cx="1798955" cy="910590"/>
          </a:xfrm>
          <a:custGeom>
            <a:avLst/>
            <a:gdLst/>
            <a:ahLst/>
            <a:cxnLst/>
            <a:rect l="l" t="t" r="r" b="b"/>
            <a:pathLst>
              <a:path w="1798954" h="910590">
                <a:moveTo>
                  <a:pt x="1670828" y="0"/>
                </a:moveTo>
                <a:lnTo>
                  <a:pt x="128083" y="0"/>
                </a:lnTo>
                <a:lnTo>
                  <a:pt x="78227" y="10065"/>
                </a:lnTo>
                <a:lnTo>
                  <a:pt x="37514" y="37514"/>
                </a:lnTo>
                <a:lnTo>
                  <a:pt x="10065" y="78227"/>
                </a:lnTo>
                <a:lnTo>
                  <a:pt x="0" y="128083"/>
                </a:lnTo>
                <a:lnTo>
                  <a:pt x="0" y="781973"/>
                </a:lnTo>
                <a:lnTo>
                  <a:pt x="10065" y="831829"/>
                </a:lnTo>
                <a:lnTo>
                  <a:pt x="37514" y="872542"/>
                </a:lnTo>
                <a:lnTo>
                  <a:pt x="78227" y="899991"/>
                </a:lnTo>
                <a:lnTo>
                  <a:pt x="128083" y="910056"/>
                </a:lnTo>
                <a:lnTo>
                  <a:pt x="1670828" y="910056"/>
                </a:lnTo>
                <a:lnTo>
                  <a:pt x="1720683" y="899991"/>
                </a:lnTo>
                <a:lnTo>
                  <a:pt x="1761396" y="872542"/>
                </a:lnTo>
                <a:lnTo>
                  <a:pt x="1788845" y="831829"/>
                </a:lnTo>
                <a:lnTo>
                  <a:pt x="1798911" y="781973"/>
                </a:lnTo>
                <a:lnTo>
                  <a:pt x="1798911" y="128083"/>
                </a:lnTo>
                <a:lnTo>
                  <a:pt x="1788845" y="78227"/>
                </a:lnTo>
                <a:lnTo>
                  <a:pt x="1761396" y="37514"/>
                </a:lnTo>
                <a:lnTo>
                  <a:pt x="1720683" y="10065"/>
                </a:lnTo>
                <a:lnTo>
                  <a:pt x="1670828" y="0"/>
                </a:lnTo>
                <a:close/>
              </a:path>
            </a:pathLst>
          </a:custGeom>
          <a:solidFill>
            <a:srgbClr val="D95F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459157" y="6154578"/>
            <a:ext cx="1437055" cy="593111"/>
          </a:xfrm>
          <a:prstGeom prst="rect">
            <a:avLst/>
          </a:prstGeom>
        </p:spPr>
        <p:txBody>
          <a:bodyPr vert="horz" wrap="square" lIns="0" tIns="13335" rIns="0" bIns="0" rtlCol="0" anchor="t">
            <a:spAutoFit/>
          </a:bodyPr>
          <a:lstStyle/>
          <a:p>
            <a:pPr marL="12700" marR="5080" algn="ctr">
              <a:spcBef>
                <a:spcPts val="105"/>
              </a:spcBef>
            </a:pPr>
            <a:r>
              <a:rPr sz="1200" b="1" err="1">
                <a:solidFill>
                  <a:srgbClr val="FFFFFF"/>
                </a:solidFill>
                <a:latin typeface="Open Sans"/>
                <a:ea typeface="Open Sans"/>
                <a:cs typeface="Open Sans"/>
              </a:rPr>
              <a:t>Durata</a:t>
            </a:r>
            <a:r>
              <a:rPr lang="it-IT" sz="1200" b="1" spc="-25">
                <a:solidFill>
                  <a:srgbClr val="FFFFFF"/>
                </a:solidFill>
                <a:latin typeface="Open Sans"/>
                <a:ea typeface="Open Sans"/>
                <a:cs typeface="Open Sans"/>
              </a:rPr>
              <a:t> </a:t>
            </a:r>
            <a:endParaRPr lang="it-IT" sz="1200" b="1" spc="-25">
              <a:solidFill>
                <a:srgbClr val="FFFFF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2700" marR="5080" algn="ctr">
              <a:lnSpc>
                <a:spcPct val="100000"/>
              </a:lnSpc>
              <a:spcBef>
                <a:spcPts val="105"/>
              </a:spcBef>
            </a:pPr>
            <a:r>
              <a:rPr lang="it-IT" sz="1200" b="1" i="1" spc="-10" err="1">
                <a:solidFill>
                  <a:srgbClr val="FFFFFF"/>
                </a:solidFill>
                <a:latin typeface="Open Sans"/>
                <a:ea typeface="Open Sans"/>
                <a:cs typeface="Open Sans"/>
              </a:rPr>
              <a:t>Trajanje</a:t>
            </a:r>
            <a:endParaRPr lang="it-IT" sz="1200" b="1" i="1" spc="-10">
              <a:solidFill>
                <a:srgbClr val="FFFFFF"/>
              </a:solidFill>
              <a:latin typeface="Open Sans"/>
              <a:ea typeface="Open Sans"/>
              <a:cs typeface="Open Sans"/>
            </a:endParaRPr>
          </a:p>
          <a:p>
            <a:pPr marL="12700" marR="5080" algn="ctr">
              <a:spcBef>
                <a:spcPts val="105"/>
              </a:spcBef>
            </a:pPr>
            <a:r>
              <a:rPr lang="it-IT" sz="1200" b="1" spc="-10">
                <a:solidFill>
                  <a:srgbClr val="FFFFFF"/>
                </a:solidFill>
                <a:latin typeface="Open Sans"/>
                <a:ea typeface="Open Sans"/>
                <a:cs typeface="Open Sans"/>
              </a:rPr>
              <a:t>60  mesi / </a:t>
            </a:r>
            <a:r>
              <a:rPr lang="it-IT" sz="1200" b="1" i="1" spc="-10" err="1">
                <a:solidFill>
                  <a:srgbClr val="FFFFFF"/>
                </a:solidFill>
                <a:latin typeface="Open Sans"/>
                <a:ea typeface="Open Sans"/>
                <a:cs typeface="Open Sans"/>
              </a:rPr>
              <a:t>mesecev</a:t>
            </a:r>
            <a:endParaRPr lang="it-IT" sz="1200" b="1" i="1" spc="-10">
              <a:solidFill>
                <a:srgbClr val="FFFFFF"/>
              </a:solidFill>
              <a:latin typeface="Open Sans"/>
              <a:ea typeface="Open Sans"/>
              <a:cs typeface="Open San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096245" y="5993374"/>
            <a:ext cx="1798955" cy="910590"/>
          </a:xfrm>
          <a:custGeom>
            <a:avLst/>
            <a:gdLst/>
            <a:ahLst/>
            <a:cxnLst/>
            <a:rect l="l" t="t" r="r" b="b"/>
            <a:pathLst>
              <a:path w="1798954" h="910590">
                <a:moveTo>
                  <a:pt x="1670828" y="0"/>
                </a:moveTo>
                <a:lnTo>
                  <a:pt x="128083" y="0"/>
                </a:lnTo>
                <a:lnTo>
                  <a:pt x="78227" y="10065"/>
                </a:lnTo>
                <a:lnTo>
                  <a:pt x="37514" y="37514"/>
                </a:lnTo>
                <a:lnTo>
                  <a:pt x="10065" y="78227"/>
                </a:lnTo>
                <a:lnTo>
                  <a:pt x="0" y="128083"/>
                </a:lnTo>
                <a:lnTo>
                  <a:pt x="0" y="781973"/>
                </a:lnTo>
                <a:lnTo>
                  <a:pt x="10065" y="831829"/>
                </a:lnTo>
                <a:lnTo>
                  <a:pt x="37514" y="872542"/>
                </a:lnTo>
                <a:lnTo>
                  <a:pt x="78227" y="899991"/>
                </a:lnTo>
                <a:lnTo>
                  <a:pt x="128083" y="910056"/>
                </a:lnTo>
                <a:lnTo>
                  <a:pt x="1670828" y="910056"/>
                </a:lnTo>
                <a:lnTo>
                  <a:pt x="1720683" y="899991"/>
                </a:lnTo>
                <a:lnTo>
                  <a:pt x="1761396" y="872542"/>
                </a:lnTo>
                <a:lnTo>
                  <a:pt x="1788845" y="831829"/>
                </a:lnTo>
                <a:lnTo>
                  <a:pt x="1798911" y="781973"/>
                </a:lnTo>
                <a:lnTo>
                  <a:pt x="1798911" y="128083"/>
                </a:lnTo>
                <a:lnTo>
                  <a:pt x="1788845" y="78227"/>
                </a:lnTo>
                <a:lnTo>
                  <a:pt x="1761396" y="37514"/>
                </a:lnTo>
                <a:lnTo>
                  <a:pt x="1720683" y="10065"/>
                </a:lnTo>
                <a:lnTo>
                  <a:pt x="1670828" y="0"/>
                </a:lnTo>
                <a:close/>
              </a:path>
            </a:pathLst>
          </a:custGeom>
          <a:solidFill>
            <a:srgbClr val="D95F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3439822" y="6070261"/>
            <a:ext cx="1075690" cy="764953"/>
          </a:xfrm>
          <a:prstGeom prst="rect">
            <a:avLst/>
          </a:prstGeom>
        </p:spPr>
        <p:txBody>
          <a:bodyPr vert="horz" wrap="square" lIns="0" tIns="13335" rIns="0" bIns="0" rtlCol="0" anchor="t">
            <a:spAutoFit/>
          </a:bodyPr>
          <a:lstStyle/>
          <a:p>
            <a:pPr marL="12065" marR="5080" indent="-635" algn="ctr">
              <a:lnSpc>
                <a:spcPct val="100000"/>
              </a:lnSpc>
              <a:spcBef>
                <a:spcPts val="105"/>
              </a:spcBef>
            </a:pPr>
            <a:r>
              <a:rPr sz="1200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Budget</a:t>
            </a:r>
            <a:r>
              <a:rPr sz="1200" b="1" spc="-25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1200" b="1" spc="-2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FESR </a:t>
            </a:r>
            <a:r>
              <a:rPr sz="1200" b="1" i="1" spc="-10" err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Soﬁnanciranje</a:t>
            </a:r>
            <a:r>
              <a:rPr sz="1200" b="1" i="1" spc="-1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1200" b="1" i="1" spc="-2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ESRR</a:t>
            </a:r>
          </a:p>
          <a:p>
            <a:pPr marL="12065" marR="5080" indent="-635" algn="ctr">
              <a:spcBef>
                <a:spcPts val="105"/>
              </a:spcBef>
            </a:pPr>
            <a:r>
              <a:rPr lang="it-IT" sz="1200" b="1" i="1" spc="-20">
                <a:solidFill>
                  <a:srgbClr val="FFFFFF"/>
                </a:solidFill>
                <a:latin typeface="Open Sans"/>
                <a:ea typeface="Open Sans"/>
                <a:cs typeface="Open Sans"/>
              </a:rPr>
              <a:t>€ </a:t>
            </a:r>
            <a:r>
              <a:rPr lang="it-IT" sz="1200" b="1" spc="-20">
                <a:solidFill>
                  <a:srgbClr val="FFFFFF"/>
                </a:solidFill>
                <a:latin typeface="Open Sans"/>
                <a:ea typeface="Open Sans"/>
                <a:cs typeface="Open Sans"/>
              </a:rPr>
              <a:t>6.593.576</a:t>
            </a:r>
            <a:r>
              <a:rPr lang="sl-SI" sz="1200" b="1" spc="-20">
                <a:solidFill>
                  <a:srgbClr val="FFFFFF"/>
                </a:solidFill>
                <a:latin typeface="Open Sans"/>
                <a:ea typeface="Open Sans"/>
                <a:cs typeface="Open Sans"/>
              </a:rPr>
              <a:t>,</a:t>
            </a:r>
            <a:r>
              <a:rPr lang="it-IT" sz="1200" b="1" spc="-20">
                <a:solidFill>
                  <a:srgbClr val="FFFFFF"/>
                </a:solidFill>
                <a:latin typeface="Open Sans"/>
                <a:ea typeface="Open Sans"/>
                <a:cs typeface="Open Sans"/>
              </a:rPr>
              <a:t>00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623028" y="10212233"/>
            <a:ext cx="6714490" cy="252633"/>
          </a:xfrm>
          <a:prstGeom prst="rect">
            <a:avLst/>
          </a:prstGeom>
          <a:solidFill>
            <a:srgbClr val="D95F5C"/>
          </a:solidFill>
        </p:spPr>
        <p:txBody>
          <a:bodyPr vert="horz" wrap="square" lIns="0" tIns="36830" rIns="0" bIns="0" rtlCol="0" anchor="t">
            <a:spAutoFit/>
          </a:bodyPr>
          <a:lstStyle/>
          <a:p>
            <a:pPr marL="29845" algn="ctr">
              <a:spcBef>
                <a:spcPts val="265"/>
              </a:spcBef>
            </a:pPr>
            <a:r>
              <a:rPr lang="it-IT" sz="1400">
                <a:solidFill>
                  <a:srgbClr val="FFFFFF"/>
                </a:solidFill>
                <a:latin typeface="Open Sans"/>
                <a:ea typeface="Open Sans"/>
                <a:cs typeface="Open Sans"/>
                <a:hlinkClick r:id="rId3"/>
              </a:rPr>
              <a:t>https://www.ita-slo.eu/spf</a:t>
            </a:r>
            <a:r>
              <a:rPr lang="it-IT" sz="1400">
                <a:solidFill>
                  <a:srgbClr val="FFFFFF"/>
                </a:solidFill>
                <a:latin typeface="Open Sans"/>
                <a:ea typeface="Open Sans"/>
                <a:cs typeface="Open Sans"/>
              </a:rPr>
              <a:t>         	   </a:t>
            </a:r>
            <a:r>
              <a:rPr lang="it-IT" sz="1400">
                <a:solidFill>
                  <a:srgbClr val="FFFFFF"/>
                </a:solidFill>
                <a:latin typeface="Open Sans"/>
                <a:ea typeface="Open Sans"/>
                <a:cs typeface="Open Sans"/>
                <a:hlinkClick r:id="rId4"/>
              </a:rPr>
              <a:t>https://www.euro-go.eu/spf</a:t>
            </a:r>
            <a:r>
              <a:rPr lang="it-IT" sz="1400">
                <a:solidFill>
                  <a:srgbClr val="FFFFFF"/>
                </a:solidFill>
                <a:latin typeface="Open Sans"/>
                <a:ea typeface="Open Sans"/>
                <a:cs typeface="Open Sans"/>
              </a:rPr>
              <a:t> </a:t>
            </a:r>
            <a:endParaRPr lang="en-US">
              <a:latin typeface="Open Sans"/>
              <a:ea typeface="Open Sans"/>
              <a:cs typeface="Open San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00075" y="12896911"/>
            <a:ext cx="6991349" cy="520655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/>
          <a:p>
            <a:pPr algn="ctr">
              <a:spcBef>
                <a:spcPts val="100"/>
              </a:spcBef>
            </a:pPr>
            <a:r>
              <a:rPr lang="it-IT" sz="1100" i="1">
                <a:solidFill>
                  <a:srgbClr val="3C3C3B"/>
                </a:solidFill>
                <a:latin typeface="Open Sans"/>
                <a:ea typeface="Open Sans"/>
                <a:cs typeface="Open Sans"/>
              </a:rPr>
              <a:t>Il</a:t>
            </a:r>
            <a:r>
              <a:rPr lang="it-IT" sz="1100" i="1" spc="155">
                <a:solidFill>
                  <a:srgbClr val="3C3C3B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it-IT" sz="1100" i="1">
                <a:solidFill>
                  <a:srgbClr val="3C3C3B"/>
                </a:solidFill>
                <a:latin typeface="Open Sans"/>
                <a:ea typeface="Open Sans"/>
                <a:cs typeface="Open Sans"/>
              </a:rPr>
              <a:t>progetto </a:t>
            </a:r>
            <a:r>
              <a:rPr lang="it-IT" sz="1100" i="1">
                <a:solidFill>
                  <a:srgbClr val="3C3C3B"/>
                </a:solidFill>
              </a:rPr>
              <a:t>SPF GO! 2025</a:t>
            </a:r>
            <a:r>
              <a:rPr lang="sl-SI" sz="1100" i="1">
                <a:solidFill>
                  <a:srgbClr val="3C3C3B"/>
                </a:solidFill>
              </a:rPr>
              <a:t> </a:t>
            </a:r>
            <a:r>
              <a:rPr lang="it-IT" sz="1100" i="1">
                <a:solidFill>
                  <a:srgbClr val="3C3C3B"/>
                </a:solidFill>
                <a:latin typeface="Open Sans"/>
                <a:ea typeface="Open Sans"/>
                <a:cs typeface="Open Sans"/>
              </a:rPr>
              <a:t>è</a:t>
            </a:r>
            <a:r>
              <a:rPr lang="it-IT" sz="1100" i="1" spc="160">
                <a:solidFill>
                  <a:srgbClr val="3C3C3B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it-IT" sz="1100" i="1">
                <a:solidFill>
                  <a:srgbClr val="3C3C3B"/>
                </a:solidFill>
                <a:latin typeface="Open Sans"/>
                <a:ea typeface="Open Sans"/>
                <a:cs typeface="Open Sans"/>
              </a:rPr>
              <a:t>co-</a:t>
            </a:r>
            <a:r>
              <a:rPr lang="it-IT" sz="1100" i="1" err="1">
                <a:solidFill>
                  <a:srgbClr val="3C3C3B"/>
                </a:solidFill>
                <a:latin typeface="Open Sans"/>
                <a:ea typeface="Open Sans"/>
                <a:cs typeface="Open Sans"/>
              </a:rPr>
              <a:t>ﬁnanziato</a:t>
            </a:r>
            <a:r>
              <a:rPr lang="it-IT" sz="1100" i="1" spc="160">
                <a:solidFill>
                  <a:srgbClr val="3C3C3B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it-IT" sz="1100" i="1">
                <a:solidFill>
                  <a:srgbClr val="3C3C3B"/>
                </a:solidFill>
                <a:latin typeface="Open Sans"/>
                <a:ea typeface="Open Sans"/>
                <a:cs typeface="Open Sans"/>
              </a:rPr>
              <a:t>dall’Unione</a:t>
            </a:r>
            <a:r>
              <a:rPr lang="it-IT" sz="1100" i="1" spc="155">
                <a:solidFill>
                  <a:srgbClr val="3C3C3B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it-IT" sz="1100" i="1">
                <a:solidFill>
                  <a:srgbClr val="3C3C3B"/>
                </a:solidFill>
                <a:latin typeface="Open Sans"/>
                <a:ea typeface="Open Sans"/>
                <a:cs typeface="Open Sans"/>
              </a:rPr>
              <a:t>europea</a:t>
            </a:r>
            <a:r>
              <a:rPr lang="it-IT" sz="1100" i="1" spc="160">
                <a:solidFill>
                  <a:srgbClr val="3C3C3B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it-IT" sz="1100" i="1">
                <a:solidFill>
                  <a:srgbClr val="3C3C3B"/>
                </a:solidFill>
                <a:latin typeface="Open Sans"/>
                <a:ea typeface="Open Sans"/>
                <a:cs typeface="Open Sans"/>
              </a:rPr>
              <a:t>nell’ambito</a:t>
            </a:r>
            <a:r>
              <a:rPr lang="it-IT" sz="1100" i="1" spc="160">
                <a:solidFill>
                  <a:srgbClr val="3C3C3B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it-IT" sz="1100" i="1">
                <a:solidFill>
                  <a:srgbClr val="3C3C3B"/>
                </a:solidFill>
                <a:latin typeface="Open Sans"/>
                <a:ea typeface="Open Sans"/>
                <a:cs typeface="Open Sans"/>
              </a:rPr>
              <a:t>del</a:t>
            </a:r>
            <a:r>
              <a:rPr lang="it-IT" sz="1100" i="1" spc="155">
                <a:solidFill>
                  <a:srgbClr val="3C3C3B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it-IT" sz="1100" i="1">
                <a:solidFill>
                  <a:srgbClr val="3C3C3B"/>
                </a:solidFill>
                <a:latin typeface="Open Sans"/>
                <a:ea typeface="Open Sans"/>
                <a:cs typeface="Open Sans"/>
              </a:rPr>
              <a:t>Programma</a:t>
            </a:r>
            <a:r>
              <a:rPr lang="it-IT" sz="1100" i="1" spc="160">
                <a:solidFill>
                  <a:srgbClr val="3C3C3B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it-IT" sz="1100" i="1">
                <a:solidFill>
                  <a:srgbClr val="3C3C3B"/>
                </a:solidFill>
                <a:latin typeface="Open Sans"/>
                <a:ea typeface="Open Sans"/>
                <a:cs typeface="Open Sans"/>
              </a:rPr>
              <a:t>Interreg</a:t>
            </a:r>
            <a:r>
              <a:rPr lang="it-IT" sz="1100" i="1" spc="155">
                <a:solidFill>
                  <a:srgbClr val="3C3C3B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it-IT" sz="1100" i="1" spc="-35">
                <a:solidFill>
                  <a:srgbClr val="3C3C3B"/>
                </a:solidFill>
                <a:latin typeface="Open Sans"/>
                <a:ea typeface="Open Sans"/>
                <a:cs typeface="Open Sans"/>
              </a:rPr>
              <a:t>VI-</a:t>
            </a:r>
            <a:r>
              <a:rPr lang="it-IT" sz="1100" i="1">
                <a:solidFill>
                  <a:srgbClr val="3C3C3B"/>
                </a:solidFill>
                <a:latin typeface="Open Sans"/>
                <a:ea typeface="Open Sans"/>
                <a:cs typeface="Open Sans"/>
              </a:rPr>
              <a:t>A</a:t>
            </a:r>
            <a:r>
              <a:rPr lang="it-IT" sz="1100" i="1" spc="160">
                <a:solidFill>
                  <a:srgbClr val="3C3C3B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it-IT" sz="1100" i="1">
                <a:solidFill>
                  <a:srgbClr val="3C3C3B"/>
                </a:solidFill>
                <a:latin typeface="Open Sans"/>
                <a:ea typeface="Open Sans"/>
                <a:cs typeface="Open Sans"/>
              </a:rPr>
              <a:t>Italia-</a:t>
            </a:r>
            <a:r>
              <a:rPr lang="it-IT" sz="1100" i="1" spc="-10">
                <a:solidFill>
                  <a:srgbClr val="3C3C3B"/>
                </a:solidFill>
                <a:latin typeface="Open Sans"/>
                <a:ea typeface="Open Sans"/>
                <a:cs typeface="Open Sans"/>
              </a:rPr>
              <a:t>Slovenia 2021-2027 .</a:t>
            </a:r>
            <a:endParaRPr lang="it-IT" sz="1100" i="1">
              <a:latin typeface="Open Sans"/>
              <a:ea typeface="Open Sans"/>
              <a:cs typeface="Open Sans"/>
            </a:endParaRPr>
          </a:p>
          <a:p>
            <a:pPr algn="ctr"/>
            <a:r>
              <a:rPr sz="1100" i="1" err="1">
                <a:solidFill>
                  <a:srgbClr val="3C3C3B"/>
                </a:solidFill>
                <a:latin typeface="Open Sans"/>
                <a:ea typeface="Open Sans"/>
                <a:cs typeface="Open Sans"/>
              </a:rPr>
              <a:t>Projekt</a:t>
            </a:r>
            <a:r>
              <a:rPr sz="1100" i="1" spc="-20">
                <a:solidFill>
                  <a:srgbClr val="3C3C3B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it-IT" sz="1100" i="1">
                <a:solidFill>
                  <a:srgbClr val="3C3C3B"/>
                </a:solidFill>
                <a:latin typeface="Open Sans"/>
                <a:ea typeface="Open Sans"/>
                <a:cs typeface="Open Sans"/>
              </a:rPr>
              <a:t>SPF</a:t>
            </a:r>
            <a:r>
              <a:rPr sz="1100" i="1" spc="-15">
                <a:solidFill>
                  <a:srgbClr val="3C3C3B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en-US" sz="1100" i="1" spc="-15">
                <a:solidFill>
                  <a:srgbClr val="3C3C3B"/>
                </a:solidFill>
                <a:latin typeface="Open Sans"/>
                <a:ea typeface="Open Sans"/>
                <a:cs typeface="Open Sans"/>
              </a:rPr>
              <a:t>GO! 2025 </a:t>
            </a:r>
            <a:r>
              <a:rPr lang="en-US" sz="1100" i="1" err="1">
                <a:solidFill>
                  <a:srgbClr val="3C3C3B"/>
                </a:solidFill>
                <a:latin typeface="Open Sans"/>
                <a:ea typeface="Open Sans"/>
                <a:cs typeface="Open Sans"/>
              </a:rPr>
              <a:t>soﬁnancira</a:t>
            </a:r>
            <a:r>
              <a:rPr sz="1100" i="1" spc="-15">
                <a:solidFill>
                  <a:srgbClr val="3C3C3B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sz="1100" i="1" err="1">
                <a:solidFill>
                  <a:srgbClr val="3C3C3B"/>
                </a:solidFill>
                <a:latin typeface="Open Sans"/>
                <a:ea typeface="Open Sans"/>
                <a:cs typeface="Open Sans"/>
              </a:rPr>
              <a:t>Evropska</a:t>
            </a:r>
            <a:r>
              <a:rPr sz="1100" i="1" spc="-15">
                <a:solidFill>
                  <a:srgbClr val="3C3C3B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sz="1100" i="1" err="1">
                <a:solidFill>
                  <a:srgbClr val="3C3C3B"/>
                </a:solidFill>
                <a:latin typeface="Open Sans"/>
                <a:ea typeface="Open Sans"/>
                <a:cs typeface="Open Sans"/>
              </a:rPr>
              <a:t>unija</a:t>
            </a:r>
            <a:r>
              <a:rPr sz="1100" i="1" spc="-15">
                <a:solidFill>
                  <a:srgbClr val="3C3C3B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sz="1100" i="1">
                <a:solidFill>
                  <a:srgbClr val="3C3C3B"/>
                </a:solidFill>
                <a:latin typeface="Open Sans"/>
                <a:ea typeface="Open Sans"/>
                <a:cs typeface="Open Sans"/>
              </a:rPr>
              <a:t>v</a:t>
            </a:r>
            <a:r>
              <a:rPr sz="1100" i="1" spc="-10">
                <a:solidFill>
                  <a:srgbClr val="3C3C3B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sz="1100" i="1" err="1">
                <a:solidFill>
                  <a:srgbClr val="3C3C3B"/>
                </a:solidFill>
                <a:latin typeface="Open Sans"/>
                <a:ea typeface="Open Sans"/>
                <a:cs typeface="Open Sans"/>
              </a:rPr>
              <a:t>okviru</a:t>
            </a:r>
            <a:r>
              <a:rPr sz="1100" i="1" spc="-20">
                <a:solidFill>
                  <a:srgbClr val="3C3C3B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sz="1100" i="1" err="1">
                <a:solidFill>
                  <a:srgbClr val="3C3C3B"/>
                </a:solidFill>
                <a:latin typeface="Open Sans"/>
                <a:ea typeface="Open Sans"/>
                <a:cs typeface="Open Sans"/>
              </a:rPr>
              <a:t>Programa</a:t>
            </a:r>
            <a:r>
              <a:rPr sz="1100" i="1" spc="-15">
                <a:solidFill>
                  <a:srgbClr val="3C3C3B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sz="1100" i="1">
                <a:solidFill>
                  <a:srgbClr val="3C3C3B"/>
                </a:solidFill>
                <a:latin typeface="Open Sans"/>
                <a:ea typeface="Open Sans"/>
                <a:cs typeface="Open Sans"/>
              </a:rPr>
              <a:t>Interreg</a:t>
            </a:r>
            <a:r>
              <a:rPr sz="1100" i="1" spc="-15">
                <a:solidFill>
                  <a:srgbClr val="3C3C3B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sz="1100" i="1" spc="-10">
                <a:solidFill>
                  <a:srgbClr val="3C3C3B"/>
                </a:solidFill>
                <a:latin typeface="Open Sans"/>
                <a:ea typeface="Open Sans"/>
                <a:cs typeface="Open Sans"/>
              </a:rPr>
              <a:t>VI-</a:t>
            </a:r>
            <a:r>
              <a:rPr sz="1100" i="1">
                <a:solidFill>
                  <a:srgbClr val="3C3C3B"/>
                </a:solidFill>
                <a:latin typeface="Open Sans"/>
                <a:ea typeface="Open Sans"/>
                <a:cs typeface="Open Sans"/>
              </a:rPr>
              <a:t>A</a:t>
            </a:r>
            <a:r>
              <a:rPr sz="1100" i="1" spc="-20">
                <a:solidFill>
                  <a:srgbClr val="3C3C3B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sz="1100" i="1" err="1">
                <a:solidFill>
                  <a:srgbClr val="3C3C3B"/>
                </a:solidFill>
                <a:latin typeface="Open Sans"/>
                <a:ea typeface="Open Sans"/>
                <a:cs typeface="Open Sans"/>
              </a:rPr>
              <a:t>Italija</a:t>
            </a:r>
            <a:r>
              <a:rPr sz="1100" i="1">
                <a:solidFill>
                  <a:srgbClr val="3C3C3B"/>
                </a:solidFill>
                <a:latin typeface="Open Sans"/>
                <a:ea typeface="Open Sans"/>
                <a:cs typeface="Open Sans"/>
              </a:rPr>
              <a:t>-</a:t>
            </a:r>
            <a:r>
              <a:rPr sz="1100" i="1" spc="-10">
                <a:solidFill>
                  <a:srgbClr val="3C3C3B"/>
                </a:solidFill>
                <a:latin typeface="Open Sans"/>
                <a:ea typeface="Open Sans"/>
                <a:cs typeface="Open Sans"/>
              </a:rPr>
              <a:t>Slovenija</a:t>
            </a:r>
            <a:r>
              <a:rPr lang="en-US" sz="1100" i="1" spc="-10">
                <a:solidFill>
                  <a:srgbClr val="3C3C3B"/>
                </a:solidFill>
                <a:latin typeface="Open Sans"/>
                <a:ea typeface="Open Sans"/>
                <a:cs typeface="Open Sans"/>
              </a:rPr>
              <a:t> 2021-2027.</a:t>
            </a:r>
            <a:endParaRPr sz="1100">
              <a:latin typeface="Open Sans"/>
              <a:ea typeface="Open Sans"/>
              <a:cs typeface="Open Sans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987524" y="13666423"/>
            <a:ext cx="1011173" cy="244298"/>
          </a:xfrm>
          <a:prstGeom prst="rect">
            <a:avLst/>
          </a:prstGeom>
        </p:spPr>
        <p:txBody>
          <a:bodyPr vert="horz" wrap="square" lIns="0" tIns="15875" rIns="0" bIns="0" rtlCol="0" anchor="t">
            <a:spAutoFit/>
          </a:bodyPr>
          <a:lstStyle/>
          <a:p>
            <a:pPr algn="l"/>
            <a:r>
              <a:rPr lang="en-US" sz="700" spc="40" err="1">
                <a:solidFill>
                  <a:srgbClr val="1D1D1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Gect</a:t>
            </a:r>
            <a:r>
              <a:rPr lang="en-US" sz="700" spc="40">
                <a:solidFill>
                  <a:srgbClr val="1D1D1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GO </a:t>
            </a:r>
            <a:r>
              <a:rPr lang="en-US" sz="700" spc="40" err="1">
                <a:solidFill>
                  <a:srgbClr val="1D1D1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Ezts</a:t>
            </a:r>
            <a:r>
              <a:rPr lang="en-US" sz="700" spc="40">
                <a:solidFill>
                  <a:srgbClr val="1D1D1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GO</a:t>
            </a:r>
            <a:endParaRPr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2700">
              <a:lnSpc>
                <a:spcPct val="100000"/>
              </a:lnSpc>
              <a:spcBef>
                <a:spcPts val="125"/>
              </a:spcBef>
            </a:pPr>
            <a:endParaRPr sz="700" spc="40">
              <a:solidFill>
                <a:srgbClr val="1D1D1B"/>
              </a:solidFill>
              <a:latin typeface="Open Sans"/>
              <a:ea typeface="Open Sans"/>
              <a:cs typeface="Open Sans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344127" y="13666423"/>
            <a:ext cx="1011173" cy="244298"/>
          </a:xfrm>
          <a:prstGeom prst="rect">
            <a:avLst/>
          </a:prstGeom>
        </p:spPr>
        <p:txBody>
          <a:bodyPr vert="horz" wrap="square" lIns="0" tIns="15875" rIns="0" bIns="0" rtlCol="0" anchor="t">
            <a:spAutoFit/>
          </a:bodyPr>
          <a:lstStyle/>
          <a:p>
            <a:pPr algn="l"/>
            <a:r>
              <a:rPr lang="en-US" sz="700" spc="40" err="1">
                <a:solidFill>
                  <a:srgbClr val="1D1D1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gectgo_eztsgo</a:t>
            </a:r>
            <a:endParaRPr sz="70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2700">
              <a:lnSpc>
                <a:spcPct val="100000"/>
              </a:lnSpc>
              <a:spcBef>
                <a:spcPts val="125"/>
              </a:spcBef>
            </a:pPr>
            <a:endParaRPr sz="700" spc="40">
              <a:solidFill>
                <a:srgbClr val="1D1D1B"/>
              </a:solidFill>
              <a:latin typeface="Open Sans"/>
              <a:ea typeface="Open Sans"/>
              <a:cs typeface="Open Sans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703553" y="13682661"/>
            <a:ext cx="1011173" cy="244298"/>
          </a:xfrm>
          <a:prstGeom prst="rect">
            <a:avLst/>
          </a:prstGeom>
        </p:spPr>
        <p:txBody>
          <a:bodyPr vert="horz" wrap="square" lIns="0" tIns="15875" rIns="0" bIns="0" rtlCol="0" anchor="t">
            <a:spAutoFit/>
          </a:bodyPr>
          <a:lstStyle/>
          <a:p>
            <a:pPr algn="l"/>
            <a:r>
              <a:rPr lang="en-US" sz="700" spc="4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gectgo_eztsgo</a:t>
            </a:r>
            <a:endParaRPr sz="70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2700">
              <a:lnSpc>
                <a:spcPct val="100000"/>
              </a:lnSpc>
              <a:spcBef>
                <a:spcPts val="125"/>
              </a:spcBef>
            </a:pPr>
            <a:endParaRPr sz="700" spc="40">
              <a:solidFill>
                <a:srgbClr val="1D1D1B"/>
              </a:solidFill>
              <a:latin typeface="Open Sans"/>
              <a:ea typeface="Open Sans"/>
              <a:cs typeface="Open Sans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5049062" y="13666423"/>
            <a:ext cx="1011173" cy="33919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it-IT" sz="700">
                <a:solidFill>
                  <a:srgbClr val="1D1D1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GECT-EZTS-EGTC GO Gorizia Nova Gorica </a:t>
            </a:r>
            <a:r>
              <a:rPr lang="it-IT" sz="700" err="1">
                <a:solidFill>
                  <a:srgbClr val="1D1D1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Šempeter-Vrtojba</a:t>
            </a:r>
            <a:endParaRPr lang="it-IT" sz="70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6414831" y="13713871"/>
            <a:ext cx="1011173" cy="244298"/>
          </a:xfrm>
          <a:prstGeom prst="rect">
            <a:avLst/>
          </a:prstGeom>
        </p:spPr>
        <p:txBody>
          <a:bodyPr vert="horz" wrap="square" lIns="0" tIns="15875" rIns="0" bIns="0" rtlCol="0" anchor="t">
            <a:spAutoFit/>
          </a:bodyPr>
          <a:lstStyle/>
          <a:p>
            <a:pPr algn="l"/>
            <a:r>
              <a:rPr lang="en-US" sz="700" spc="40">
                <a:solidFill>
                  <a:srgbClr val="1D1D1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GECT GO/ EZTS GO</a:t>
            </a:r>
            <a:endParaRPr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2700">
              <a:lnSpc>
                <a:spcPct val="100000"/>
              </a:lnSpc>
              <a:spcBef>
                <a:spcPts val="125"/>
              </a:spcBef>
            </a:pPr>
            <a:endParaRPr sz="700" spc="40">
              <a:solidFill>
                <a:srgbClr val="1D1D1B"/>
              </a:solidFill>
              <a:latin typeface="Open Sans"/>
              <a:ea typeface="Open Sans"/>
              <a:cs typeface="Open Sans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654637" y="12625006"/>
            <a:ext cx="6982480" cy="10536"/>
          </a:xfrm>
          <a:custGeom>
            <a:avLst/>
            <a:gdLst/>
            <a:ahLst/>
            <a:cxnLst/>
            <a:rect l="l" t="t" r="r" b="b"/>
            <a:pathLst>
              <a:path w="6750684">
                <a:moveTo>
                  <a:pt x="0" y="0"/>
                </a:moveTo>
                <a:lnTo>
                  <a:pt x="6750539" y="0"/>
                </a:lnTo>
              </a:path>
            </a:pathLst>
          </a:custGeom>
          <a:ln w="17730">
            <a:solidFill>
              <a:srgbClr val="D95F5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CasellaDiTesto 74">
            <a:extLst>
              <a:ext uri="{FF2B5EF4-FFF2-40B4-BE49-F238E27FC236}">
                <a16:creationId xmlns:a16="http://schemas.microsoft.com/office/drawing/2014/main" id="{A2832E51-EB8D-BC4E-7341-D4D20965E0D1}"/>
              </a:ext>
            </a:extLst>
          </p:cNvPr>
          <p:cNvSpPr txBox="1"/>
          <p:nvPr/>
        </p:nvSpPr>
        <p:spPr>
          <a:xfrm>
            <a:off x="600075" y="7110525"/>
            <a:ext cx="3249165" cy="313932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lvl="1" algn="just"/>
            <a:r>
              <a:rPr lang="it-IT" sz="1100" i="0">
                <a:solidFill>
                  <a:srgbClr val="19191A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 fondo per piccoli progetti GO! 2025 è uno strumento, finanziato dal Programma Interreg VI-A Italia-Slovenia 2021-2027 il cui obbiettivo principale è la preparazione del territorio transfrontaliero alla Capitale europea della cultura Nova Gorica - Gorizia 2025.</a:t>
            </a:r>
          </a:p>
          <a:p>
            <a:pPr lvl="1" algn="just"/>
            <a:r>
              <a:rPr lang="it-IT" sz="1100" i="0">
                <a:solidFill>
                  <a:srgbClr val="19191A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 GECT GO </a:t>
            </a:r>
            <a:r>
              <a:rPr lang="it-IT" sz="1100" i="0" err="1">
                <a:solidFill>
                  <a:srgbClr val="19191A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gest</a:t>
            </a:r>
            <a:r>
              <a:rPr lang="sl-SI" sz="1100" i="0" err="1">
                <a:solidFill>
                  <a:srgbClr val="19191A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isce</a:t>
            </a:r>
            <a:r>
              <a:rPr lang="it-IT" sz="1100" i="0">
                <a:solidFill>
                  <a:srgbClr val="19191A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il fondo </a:t>
            </a:r>
            <a:r>
              <a:rPr lang="it-IT" sz="1100" i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con un approccio “bottom-up”</a:t>
            </a:r>
            <a:r>
              <a:rPr lang="it-IT" sz="1100" i="0">
                <a:solidFill>
                  <a:srgbClr val="19191A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attraverso la pubblicazione di bandi per piccoli progetti  ai </a:t>
            </a:r>
            <a:r>
              <a:rPr lang="it-IT" sz="1100" b="0" i="0">
                <a:solidFill>
                  <a:srgbClr val="19191A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quali possono aderire associazioni, imprese, organizzazioni, istituti di istruzione e università, enti pubblici e privati, provenienti dal territorio transfrontaliero del programma.</a:t>
            </a:r>
          </a:p>
          <a:p>
            <a:pPr lvl="1" algn="just"/>
            <a:r>
              <a:rPr lang="it-IT" sz="1100" b="0" i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Tali piccoli progetti hanno l’obiettivo di “rafforzare il ruolo della cultura e del turismo sostenibile nello sviluppo economico, l’inclusione sociale e l’innovazione sociale”.</a:t>
            </a:r>
            <a:endParaRPr lang="it-IT" sz="1100" b="0" i="0">
              <a:solidFill>
                <a:srgbClr val="19191A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1" algn="just"/>
            <a:endParaRPr lang="it-IT" sz="110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6" name="CasellaDiTesto 75">
            <a:extLst>
              <a:ext uri="{FF2B5EF4-FFF2-40B4-BE49-F238E27FC236}">
                <a16:creationId xmlns:a16="http://schemas.microsoft.com/office/drawing/2014/main" id="{F153F587-9337-64E7-D4CD-6EE7A0FC8293}"/>
              </a:ext>
            </a:extLst>
          </p:cNvPr>
          <p:cNvSpPr txBox="1"/>
          <p:nvPr/>
        </p:nvSpPr>
        <p:spPr>
          <a:xfrm>
            <a:off x="4297617" y="7114010"/>
            <a:ext cx="3128387" cy="263149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/>
            <a:r>
              <a:rPr lang="it-IT" sz="1100" i="0" err="1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Sklad</a:t>
            </a:r>
            <a:r>
              <a:rPr lang="it-IT" sz="1100" i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za male </a:t>
            </a:r>
            <a:r>
              <a:rPr lang="it-IT" sz="1100" i="0" err="1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projekte</a:t>
            </a:r>
            <a:r>
              <a:rPr lang="it-IT" sz="1100" i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GO! 2025 je </a:t>
            </a:r>
            <a:r>
              <a:rPr lang="it-IT" sz="1100" i="0" err="1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orodje</a:t>
            </a:r>
            <a:r>
              <a:rPr lang="it-IT" sz="1100" i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it-IT" sz="1100" i="0" err="1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financirano</a:t>
            </a:r>
            <a:r>
              <a:rPr lang="it-IT" sz="1100" i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 </a:t>
            </a:r>
            <a:r>
              <a:rPr lang="it-IT" sz="110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</a:t>
            </a:r>
            <a:r>
              <a:rPr lang="it-IT" sz="1100" i="0" err="1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rograma</a:t>
            </a:r>
            <a:r>
              <a:rPr lang="it-IT" sz="1100" i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Interreg VI-A </a:t>
            </a:r>
            <a:r>
              <a:rPr lang="it-IT" sz="1100" i="0" err="1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Italija-Slovenija</a:t>
            </a:r>
            <a:r>
              <a:rPr lang="it-IT" sz="1100" i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2021-2027, </a:t>
            </a:r>
            <a:r>
              <a:rPr lang="it-IT" sz="1100" i="0" err="1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katerega</a:t>
            </a:r>
            <a:r>
              <a:rPr lang="it-IT" sz="1100" i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100" i="0" err="1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glavni</a:t>
            </a:r>
            <a:r>
              <a:rPr lang="it-IT" sz="1100" i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100" i="0" err="1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cilj</a:t>
            </a:r>
            <a:r>
              <a:rPr lang="it-IT" sz="1100" i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je </a:t>
            </a:r>
            <a:r>
              <a:rPr lang="it-IT" sz="1100" i="0" err="1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priprava</a:t>
            </a:r>
            <a:r>
              <a:rPr lang="it-IT" sz="1100" i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100" i="0" err="1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čezmejnega</a:t>
            </a:r>
            <a:r>
              <a:rPr lang="it-IT" sz="1100" i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100" i="0" err="1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teritorija</a:t>
            </a:r>
            <a:r>
              <a:rPr lang="it-IT" sz="1100" i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100" i="0" err="1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</a:t>
            </a:r>
            <a:r>
              <a:rPr lang="it-IT" sz="1100" i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100" i="0" err="1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Evropsko</a:t>
            </a:r>
            <a:r>
              <a:rPr lang="it-IT" sz="1100" i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100" i="0" err="1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prestolnico</a:t>
            </a:r>
            <a:r>
              <a:rPr lang="it-IT" sz="1100" i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100" i="0" err="1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kulture</a:t>
            </a:r>
            <a:r>
              <a:rPr lang="it-IT" sz="1100" i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Nova Gorica-Gorica 2025.</a:t>
            </a:r>
          </a:p>
          <a:p>
            <a:pPr algn="just"/>
            <a:r>
              <a:rPr lang="it-IT" sz="1100" i="0">
                <a:solidFill>
                  <a:srgbClr val="19191A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EZTS GO </a:t>
            </a:r>
            <a:r>
              <a:rPr lang="it-IT" sz="1100" i="0" err="1">
                <a:solidFill>
                  <a:srgbClr val="19191A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upravlja</a:t>
            </a:r>
            <a:r>
              <a:rPr lang="it-IT" sz="1100" i="0">
                <a:solidFill>
                  <a:srgbClr val="19191A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 </a:t>
            </a:r>
            <a:r>
              <a:rPr lang="it-IT" sz="1100" i="0" err="1">
                <a:solidFill>
                  <a:srgbClr val="19191A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skladom</a:t>
            </a:r>
            <a:r>
              <a:rPr lang="it-IT" sz="1100" i="0">
                <a:solidFill>
                  <a:srgbClr val="19191A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z </a:t>
            </a:r>
            <a:r>
              <a:rPr lang="it-IT" sz="1100" i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"</a:t>
            </a:r>
            <a:r>
              <a:rPr lang="sl-SI" sz="1100" i="0" err="1">
                <a:solidFill>
                  <a:srgbClr val="19191A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bottom</a:t>
            </a:r>
            <a:r>
              <a:rPr lang="sl-SI" sz="1100">
                <a:solidFill>
                  <a:srgbClr val="19191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-up</a:t>
            </a:r>
            <a:r>
              <a:rPr lang="it-IT" sz="1100" i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"</a:t>
            </a:r>
            <a:r>
              <a:rPr lang="sl-SI" sz="1100">
                <a:solidFill>
                  <a:srgbClr val="19191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pristopom </a:t>
            </a:r>
            <a:r>
              <a:rPr lang="en-US" sz="1100">
                <a:solidFill>
                  <a:srgbClr val="19191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 </a:t>
            </a:r>
            <a:r>
              <a:rPr lang="en-US" sz="1100" err="1">
                <a:solidFill>
                  <a:srgbClr val="19191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objavo</a:t>
            </a:r>
            <a:r>
              <a:rPr lang="sl-SI" sz="1100">
                <a:solidFill>
                  <a:srgbClr val="19191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sl-SI" sz="1100" i="0">
                <a:solidFill>
                  <a:srgbClr val="19191A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razpisov </a:t>
            </a:r>
            <a:r>
              <a:rPr lang="it-IT" sz="1100" i="0">
                <a:solidFill>
                  <a:srgbClr val="19191A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za </a:t>
            </a:r>
            <a:r>
              <a:rPr lang="sl-SI" sz="1100" i="0">
                <a:solidFill>
                  <a:srgbClr val="19191A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 projekte</a:t>
            </a:r>
            <a:r>
              <a:rPr lang="it-IT" sz="1100" i="0">
                <a:solidFill>
                  <a:srgbClr val="19191A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it-IT" sz="1100" i="0" err="1">
                <a:solidFill>
                  <a:srgbClr val="19191A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</a:t>
            </a:r>
            <a:r>
              <a:rPr lang="it-IT" sz="1100" i="0">
                <a:solidFill>
                  <a:srgbClr val="19191A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100" i="0" err="1">
                <a:solidFill>
                  <a:srgbClr val="19191A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katere</a:t>
            </a:r>
            <a:r>
              <a:rPr lang="it-IT" sz="1100" i="0">
                <a:solidFill>
                  <a:srgbClr val="19191A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se </a:t>
            </a:r>
            <a:r>
              <a:rPr lang="it-IT" sz="1100" i="0" err="1">
                <a:solidFill>
                  <a:srgbClr val="19191A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lahko</a:t>
            </a:r>
            <a:r>
              <a:rPr lang="it-IT" sz="1100" i="0">
                <a:solidFill>
                  <a:srgbClr val="19191A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100" i="0" err="1">
                <a:solidFill>
                  <a:srgbClr val="19191A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prijavijo</a:t>
            </a:r>
            <a:r>
              <a:rPr lang="it-IT" sz="1100" i="0">
                <a:solidFill>
                  <a:srgbClr val="19191A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100" i="0" err="1">
                <a:solidFill>
                  <a:srgbClr val="19191A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podjetja</a:t>
            </a:r>
            <a:r>
              <a:rPr lang="it-IT" sz="1100" i="0">
                <a:solidFill>
                  <a:srgbClr val="19191A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it-IT" sz="1100" i="0" err="1">
                <a:solidFill>
                  <a:srgbClr val="19191A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združenja</a:t>
            </a:r>
            <a:r>
              <a:rPr lang="it-IT" sz="1100" i="0">
                <a:solidFill>
                  <a:srgbClr val="19191A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it-IT" sz="1100" i="0" err="1">
                <a:solidFill>
                  <a:srgbClr val="19191A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občine</a:t>
            </a:r>
            <a:r>
              <a:rPr lang="it-IT" sz="1100" i="0">
                <a:solidFill>
                  <a:srgbClr val="19191A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it-IT" sz="1100" i="0" err="1">
                <a:solidFill>
                  <a:srgbClr val="19191A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drugi</a:t>
            </a:r>
            <a:r>
              <a:rPr lang="it-IT" sz="1100" i="0">
                <a:solidFill>
                  <a:srgbClr val="19191A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100" i="0" err="1">
                <a:solidFill>
                  <a:srgbClr val="19191A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potencialni</a:t>
            </a:r>
            <a:r>
              <a:rPr lang="it-IT" sz="1100" i="0">
                <a:solidFill>
                  <a:srgbClr val="19191A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100" i="0" err="1">
                <a:solidFill>
                  <a:srgbClr val="19191A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partnerji</a:t>
            </a:r>
            <a:r>
              <a:rPr lang="it-IT" sz="1100" i="0">
                <a:solidFill>
                  <a:srgbClr val="19191A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 </a:t>
            </a:r>
            <a:r>
              <a:rPr lang="it-IT" sz="1100" i="0" err="1">
                <a:solidFill>
                  <a:srgbClr val="19191A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programskega</a:t>
            </a:r>
            <a:r>
              <a:rPr lang="it-IT" sz="1100" i="0">
                <a:solidFill>
                  <a:srgbClr val="19191A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100" i="0" err="1">
                <a:solidFill>
                  <a:srgbClr val="19191A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čezmejnega</a:t>
            </a:r>
            <a:r>
              <a:rPr lang="it-IT" sz="1100" i="0">
                <a:solidFill>
                  <a:srgbClr val="19191A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100" i="0" err="1">
                <a:solidFill>
                  <a:srgbClr val="19191A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območja</a:t>
            </a:r>
            <a:r>
              <a:rPr lang="it-IT" sz="1100" i="0">
                <a:solidFill>
                  <a:srgbClr val="19191A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 </a:t>
            </a:r>
            <a:endParaRPr lang="sl-SI" sz="1100" i="0">
              <a:solidFill>
                <a:srgbClr val="333333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sl-SI" sz="1100">
                <a:solidFill>
                  <a:srgbClr val="33333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Cilj malih projektov je </a:t>
            </a:r>
            <a:r>
              <a:rPr lang="it-IT" sz="1100" i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"</a:t>
            </a:r>
            <a:r>
              <a:rPr lang="sl-SI" sz="1100">
                <a:solidFill>
                  <a:srgbClr val="33333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</a:t>
            </a:r>
            <a:r>
              <a:rPr lang="it-IT" sz="1100" i="0" err="1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repitev</a:t>
            </a:r>
            <a:r>
              <a:rPr lang="it-IT" sz="1100" i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100" i="0" err="1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vloge</a:t>
            </a:r>
            <a:r>
              <a:rPr lang="it-IT" sz="1100" i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100" i="0" err="1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kulture</a:t>
            </a:r>
            <a:r>
              <a:rPr lang="it-IT" sz="1100" i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it-IT" sz="1100" i="0" err="1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trajnostnega</a:t>
            </a:r>
            <a:r>
              <a:rPr lang="it-IT" sz="1100" i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100" i="0" err="1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turizma</a:t>
            </a:r>
            <a:r>
              <a:rPr lang="it-IT" sz="1100" i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 </a:t>
            </a:r>
            <a:r>
              <a:rPr lang="it-IT" sz="1100" i="0" err="1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gospodarskem</a:t>
            </a:r>
            <a:r>
              <a:rPr lang="it-IT" sz="1100" i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100" i="0" err="1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razvoju</a:t>
            </a:r>
            <a:r>
              <a:rPr lang="it-IT" sz="1100" i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it-IT" sz="1100" i="0" err="1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socialni</a:t>
            </a:r>
            <a:r>
              <a:rPr lang="it-IT" sz="1100" i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100" i="0" err="1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vključenosti</a:t>
            </a:r>
            <a:r>
              <a:rPr lang="it-IT" sz="1100" i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it-IT" sz="1100" i="0" err="1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socialnih</a:t>
            </a:r>
            <a:r>
              <a:rPr lang="it-IT" sz="1100" i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100" i="0" err="1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inovacijah</a:t>
            </a:r>
            <a:r>
              <a:rPr lang="it-IT" sz="1100" i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".</a:t>
            </a:r>
            <a:endParaRPr lang="it-IT" sz="110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61743" y="5993374"/>
            <a:ext cx="1798955" cy="910590"/>
          </a:xfrm>
          <a:custGeom>
            <a:avLst/>
            <a:gdLst/>
            <a:ahLst/>
            <a:cxnLst/>
            <a:rect l="l" t="t" r="r" b="b"/>
            <a:pathLst>
              <a:path w="1798955" h="910590">
                <a:moveTo>
                  <a:pt x="1670828" y="0"/>
                </a:moveTo>
                <a:lnTo>
                  <a:pt x="128083" y="0"/>
                </a:lnTo>
                <a:lnTo>
                  <a:pt x="78227" y="10065"/>
                </a:lnTo>
                <a:lnTo>
                  <a:pt x="37514" y="37514"/>
                </a:lnTo>
                <a:lnTo>
                  <a:pt x="10065" y="78227"/>
                </a:lnTo>
                <a:lnTo>
                  <a:pt x="0" y="128083"/>
                </a:lnTo>
                <a:lnTo>
                  <a:pt x="0" y="781973"/>
                </a:lnTo>
                <a:lnTo>
                  <a:pt x="10065" y="831829"/>
                </a:lnTo>
                <a:lnTo>
                  <a:pt x="37514" y="872542"/>
                </a:lnTo>
                <a:lnTo>
                  <a:pt x="78227" y="899991"/>
                </a:lnTo>
                <a:lnTo>
                  <a:pt x="128083" y="910056"/>
                </a:lnTo>
                <a:lnTo>
                  <a:pt x="1670828" y="910056"/>
                </a:lnTo>
                <a:lnTo>
                  <a:pt x="1720683" y="899991"/>
                </a:lnTo>
                <a:lnTo>
                  <a:pt x="1761396" y="872542"/>
                </a:lnTo>
                <a:lnTo>
                  <a:pt x="1788845" y="831829"/>
                </a:lnTo>
                <a:lnTo>
                  <a:pt x="1798911" y="781973"/>
                </a:lnTo>
                <a:lnTo>
                  <a:pt x="1798911" y="128083"/>
                </a:lnTo>
                <a:lnTo>
                  <a:pt x="1788845" y="78227"/>
                </a:lnTo>
                <a:lnTo>
                  <a:pt x="1761396" y="37514"/>
                </a:lnTo>
                <a:lnTo>
                  <a:pt x="1720683" y="10065"/>
                </a:lnTo>
                <a:lnTo>
                  <a:pt x="1670828" y="0"/>
                </a:lnTo>
                <a:close/>
              </a:path>
            </a:pathLst>
          </a:custGeom>
          <a:solidFill>
            <a:srgbClr val="D95F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201855" y="6143592"/>
            <a:ext cx="1215576" cy="567463"/>
          </a:xfrm>
          <a:prstGeom prst="rect">
            <a:avLst/>
          </a:prstGeom>
        </p:spPr>
        <p:txBody>
          <a:bodyPr vert="horz" wrap="square" lIns="0" tIns="13335" rIns="0" bIns="0" rtlCol="0" anchor="t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200" b="1">
                <a:solidFill>
                  <a:srgbClr val="FFFFFF"/>
                </a:solidFill>
                <a:latin typeface="Open Sans"/>
                <a:ea typeface="Open Sans"/>
                <a:cs typeface="Open Sans"/>
              </a:rPr>
              <a:t>Budget</a:t>
            </a:r>
            <a:r>
              <a:rPr sz="1200" b="1" spc="-25">
                <a:solidFill>
                  <a:srgbClr val="FFFFFF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sz="1200" b="1" spc="-10" err="1">
                <a:solidFill>
                  <a:srgbClr val="FFFFFF"/>
                </a:solidFill>
                <a:latin typeface="Open Sans"/>
                <a:ea typeface="Open Sans"/>
                <a:cs typeface="Open Sans"/>
              </a:rPr>
              <a:t>totale</a:t>
            </a:r>
            <a:endParaRPr sz="1200" b="1">
              <a:latin typeface="Open Sans"/>
              <a:ea typeface="Open Sans"/>
              <a:cs typeface="Open Sans"/>
            </a:endParaRPr>
          </a:p>
          <a:p>
            <a:pPr marL="22225">
              <a:lnSpc>
                <a:spcPct val="100000"/>
              </a:lnSpc>
              <a:spcBef>
                <a:spcPts val="10"/>
              </a:spcBef>
            </a:pPr>
            <a:r>
              <a:rPr sz="1200" b="1" i="1" err="1">
                <a:solidFill>
                  <a:srgbClr val="FFFFFF"/>
                </a:solidFill>
                <a:latin typeface="Open Sans"/>
                <a:ea typeface="Open Sans"/>
                <a:cs typeface="Open Sans"/>
              </a:rPr>
              <a:t>Skupni</a:t>
            </a:r>
            <a:r>
              <a:rPr sz="1200" b="1" i="1">
                <a:solidFill>
                  <a:srgbClr val="FFFFFF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sz="1200" b="1" i="1" spc="-10" err="1">
                <a:solidFill>
                  <a:srgbClr val="FFFFFF"/>
                </a:solidFill>
                <a:latin typeface="Open Sans"/>
                <a:ea typeface="Open Sans"/>
                <a:cs typeface="Open Sans"/>
              </a:rPr>
              <a:t>znesek</a:t>
            </a:r>
            <a:endParaRPr sz="1200" b="1" i="1" spc="-10">
              <a:solidFill>
                <a:srgbClr val="FFFFFF"/>
              </a:solidFill>
              <a:latin typeface="Open Sans"/>
              <a:ea typeface="Open Sans"/>
              <a:cs typeface="Open Sans"/>
            </a:endParaRPr>
          </a:p>
          <a:p>
            <a:pPr marL="22225">
              <a:spcBef>
                <a:spcPts val="10"/>
              </a:spcBef>
            </a:pPr>
            <a:r>
              <a:rPr lang="it-IT" sz="1200" b="1" i="1" spc="-10">
                <a:solidFill>
                  <a:srgbClr val="FFFFFF"/>
                </a:solidFill>
                <a:latin typeface="Open Sans"/>
                <a:ea typeface="Open Sans"/>
                <a:cs typeface="Open Sans"/>
              </a:rPr>
              <a:t>€ </a:t>
            </a:r>
            <a:r>
              <a:rPr lang="sl-SI" sz="1200" b="1" i="0">
                <a:solidFill>
                  <a:srgbClr val="FFFFFF"/>
                </a:solidFill>
                <a:effectLst/>
                <a:latin typeface="Open Sans" panose="020B0606030504020204" pitchFamily="34" charset="0"/>
              </a:rPr>
              <a:t>11.441.970,00</a:t>
            </a:r>
            <a:endParaRPr lang="it-IT" sz="1200" b="1" i="1" spc="-10">
              <a:solidFill>
                <a:srgbClr val="FFFFFF"/>
              </a:solidFill>
              <a:latin typeface="Open Sans"/>
              <a:ea typeface="Open Sans"/>
              <a:cs typeface="Open Sans"/>
            </a:endParaRPr>
          </a:p>
        </p:txBody>
      </p:sp>
      <p:pic>
        <p:nvPicPr>
          <p:cNvPr id="89" name="Immagine 88">
            <a:extLst>
              <a:ext uri="{FF2B5EF4-FFF2-40B4-BE49-F238E27FC236}">
                <a16:creationId xmlns:a16="http://schemas.microsoft.com/office/drawing/2014/main" id="{6EBE9006-7F0D-8F00-CE63-508C61ECF0A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550" y="14575871"/>
            <a:ext cx="7772400" cy="5534579"/>
          </a:xfrm>
          <a:prstGeom prst="rect">
            <a:avLst/>
          </a:prstGeom>
        </p:spPr>
      </p:pic>
      <p:pic>
        <p:nvPicPr>
          <p:cNvPr id="56" name="Immagine 55">
            <a:extLst>
              <a:ext uri="{FF2B5EF4-FFF2-40B4-BE49-F238E27FC236}">
                <a16:creationId xmlns:a16="http://schemas.microsoft.com/office/drawing/2014/main" id="{A663898A-F7FA-2595-17C9-26267ECE850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52757" y="723419"/>
            <a:ext cx="535319" cy="535319"/>
          </a:xfrm>
          <a:prstGeom prst="rect">
            <a:avLst/>
          </a:prstGeom>
        </p:spPr>
      </p:pic>
      <p:pic>
        <p:nvPicPr>
          <p:cNvPr id="57" name="Immagine 56">
            <a:extLst>
              <a:ext uri="{FF2B5EF4-FFF2-40B4-BE49-F238E27FC236}">
                <a16:creationId xmlns:a16="http://schemas.microsoft.com/office/drawing/2014/main" id="{743309B4-D073-2DE9-9156-1093198DA28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5435" y="13648810"/>
            <a:ext cx="266700" cy="266700"/>
          </a:xfrm>
          <a:prstGeom prst="rect">
            <a:avLst/>
          </a:prstGeom>
        </p:spPr>
      </p:pic>
      <p:pic>
        <p:nvPicPr>
          <p:cNvPr id="58" name="Immagine 57">
            <a:extLst>
              <a:ext uri="{FF2B5EF4-FFF2-40B4-BE49-F238E27FC236}">
                <a16:creationId xmlns:a16="http://schemas.microsoft.com/office/drawing/2014/main" id="{5BF21E17-8A35-9DD4-BA37-C50DC217E2B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30563" y="13648810"/>
            <a:ext cx="266700" cy="266700"/>
          </a:xfrm>
          <a:prstGeom prst="rect">
            <a:avLst/>
          </a:prstGeom>
        </p:spPr>
      </p:pic>
      <p:pic>
        <p:nvPicPr>
          <p:cNvPr id="59" name="Immagine 58">
            <a:extLst>
              <a:ext uri="{FF2B5EF4-FFF2-40B4-BE49-F238E27FC236}">
                <a16:creationId xmlns:a16="http://schemas.microsoft.com/office/drawing/2014/main" id="{A3F58797-8BCE-7CCC-DBE9-D7DCD6BEF94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85691" y="13648810"/>
            <a:ext cx="266700" cy="266700"/>
          </a:xfrm>
          <a:prstGeom prst="rect">
            <a:avLst/>
          </a:prstGeom>
        </p:spPr>
      </p:pic>
      <p:pic>
        <p:nvPicPr>
          <p:cNvPr id="60" name="Immagine 59">
            <a:extLst>
              <a:ext uri="{FF2B5EF4-FFF2-40B4-BE49-F238E27FC236}">
                <a16:creationId xmlns:a16="http://schemas.microsoft.com/office/drawing/2014/main" id="{8F6BA1CD-14FB-2D12-9C54-78430A867A9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40819" y="13648810"/>
            <a:ext cx="266700" cy="266700"/>
          </a:xfrm>
          <a:prstGeom prst="rect">
            <a:avLst/>
          </a:prstGeom>
        </p:spPr>
      </p:pic>
      <p:pic>
        <p:nvPicPr>
          <p:cNvPr id="61" name="Immagine 60">
            <a:extLst>
              <a:ext uri="{FF2B5EF4-FFF2-40B4-BE49-F238E27FC236}">
                <a16:creationId xmlns:a16="http://schemas.microsoft.com/office/drawing/2014/main" id="{57D3FFED-4B84-42B6-1D39-ED2E9D7E2A1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095945" y="13648810"/>
            <a:ext cx="266700" cy="266700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295" y="10937371"/>
            <a:ext cx="920797" cy="92079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0773649-65E9-1AC3-A110-074CD7002B2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91731" y="330085"/>
            <a:ext cx="5209893" cy="1854480"/>
          </a:xfrm>
          <a:prstGeom prst="rect">
            <a:avLst/>
          </a:prstGeom>
        </p:spPr>
      </p:pic>
      <p:pic>
        <p:nvPicPr>
          <p:cNvPr id="17" name="Immagine 16" descr="Immagine che contiene nero, oscurità&#10;&#10;Descrizione generata automaticamente">
            <a:extLst>
              <a:ext uri="{FF2B5EF4-FFF2-40B4-BE49-F238E27FC236}">
                <a16:creationId xmlns:a16="http://schemas.microsoft.com/office/drawing/2014/main" id="{3CEE2CCE-551C-D654-18AC-812B434F35E0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64" y="11081199"/>
            <a:ext cx="1947334" cy="595289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9C6DF082-3D56-0446-BCD2-15730D4BA42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731" y="445692"/>
            <a:ext cx="4861560" cy="173126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08aa10e-0251-4719-991e-68b63c86793d" xsi:nil="true"/>
    <lcf76f155ced4ddcb4097134ff3c332f xmlns="08ce49c5-ecd2-4498-9d68-3890404e2c6c">
      <Terms xmlns="http://schemas.microsoft.com/office/infopath/2007/PartnerControls"/>
    </lcf76f155ced4ddcb4097134ff3c332f>
    <SharedWithUsers xmlns="508aa10e-0251-4719-991e-68b63c86793d">
      <UserInfo>
        <DisplayName>Intern GECT GO / EZTS GO</DisplayName>
        <AccountId>88</AccountId>
        <AccountType/>
      </UserInfo>
      <UserInfo>
        <DisplayName>Greta Modula</DisplayName>
        <AccountId>12</AccountId>
        <AccountType/>
      </UserInfo>
      <UserInfo>
        <DisplayName>Micaela Passon</DisplayName>
        <AccountId>15</AccountId>
        <AccountType/>
      </UserInfo>
      <UserInfo>
        <DisplayName>Maja Radovanovic</DisplayName>
        <AccountId>17</AccountId>
        <AccountType/>
      </UserInfo>
      <UserInfo>
        <DisplayName>Lara Devetak</DisplayName>
        <AccountId>13</AccountId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6F21D047A32E142B577F570F40C0E39" ma:contentTypeVersion="15" ma:contentTypeDescription="Create a new document." ma:contentTypeScope="" ma:versionID="a4bd7c37a9dfca258326e34ac04e19e1">
  <xsd:schema xmlns:xsd="http://www.w3.org/2001/XMLSchema" xmlns:xs="http://www.w3.org/2001/XMLSchema" xmlns:p="http://schemas.microsoft.com/office/2006/metadata/properties" xmlns:ns2="08ce49c5-ecd2-4498-9d68-3890404e2c6c" xmlns:ns3="508aa10e-0251-4719-991e-68b63c86793d" targetNamespace="http://schemas.microsoft.com/office/2006/metadata/properties" ma:root="true" ma:fieldsID="9a7a56fd4b4e9937f307248e84961b96" ns2:_="" ns3:_="">
    <xsd:import namespace="08ce49c5-ecd2-4498-9d68-3890404e2c6c"/>
    <xsd:import namespace="508aa10e-0251-4719-991e-68b63c86793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8ce49c5-ecd2-4498-9d68-3890404e2c6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aae7c482-cb11-48fe-baf6-c7c41126a26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8aa10e-0251-4719-991e-68b63c86793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8668ffce-f8b0-4db6-a1af-445304e3c8be}" ma:internalName="TaxCatchAll" ma:showField="CatchAllData" ma:web="508aa10e-0251-4719-991e-68b63c86793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2552D99-739F-4C38-92C5-4AE785C34DC0}">
  <ds:schemaRefs>
    <ds:schemaRef ds:uri="http://purl.org/dc/dcmitype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93be59e3-129f-4f51-bcce-a0522aded1aa"/>
    <ds:schemaRef ds:uri="http://purl.org/dc/elements/1.1/"/>
    <ds:schemaRef ds:uri="c81986ab-8a06-4fcf-8f0e-b1db8c1ce198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22DE5BAE-38AB-411C-9817-EA674E6113E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2F31CEB-BF8F-4BE8-BF97-4942BFEA2303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319</Words>
  <Application>Microsoft Office PowerPoint</Application>
  <PresentationFormat>Personalizzato</PresentationFormat>
  <Paragraphs>24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4" baseType="lpstr">
      <vt:lpstr>Calibri</vt:lpstr>
      <vt:lpstr>Open Sans</vt:lpstr>
      <vt:lpstr>Office Theme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rollup</dc:title>
  <dc:creator>Giordano Luigi</dc:creator>
  <cp:lastModifiedBy>Maja Radovanovic</cp:lastModifiedBy>
  <cp:revision>1</cp:revision>
  <dcterms:created xsi:type="dcterms:W3CDTF">2024-05-08T15:02:31Z</dcterms:created>
  <dcterms:modified xsi:type="dcterms:W3CDTF">2024-08-20T11:34:17Z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2024-05-08T00:00:00Z</vt:filetime>
  </property>
  <property fmtid="{D5CDD505-2E9C-101B-9397-08002B2CF9AE}" pid="3" name="Creator">
    <vt:lpwstr>Adobe Illustrator 28.2 (Macintosh)</vt:lpwstr>
  </property>
  <property fmtid="{D5CDD505-2E9C-101B-9397-08002B2CF9AE}" pid="4" name="LastSaved">
    <vt:filetime>2024-05-08T00:00:00Z</vt:filetime>
  </property>
  <property fmtid="{D5CDD505-2E9C-101B-9397-08002B2CF9AE}" pid="5" name="Producer">
    <vt:lpwstr>Adobe PDF library 17.00</vt:lpwstr>
  </property>
  <property fmtid="{D5CDD505-2E9C-101B-9397-08002B2CF9AE}" pid="6" name="ContentTypeId">
    <vt:lpwstr>0x010100F6F21D047A32E142B577F570F40C0E39</vt:lpwstr>
  </property>
  <property fmtid="{D5CDD505-2E9C-101B-9397-08002B2CF9AE}" pid="7" name="MediaServiceImageTags">
    <vt:lpwstr/>
  </property>
  <property fmtid="{D5CDD505-2E9C-101B-9397-08002B2CF9AE}" pid="8" name="Order">
    <vt:r8>270100</vt:r8>
  </property>
  <property fmtid="{D5CDD505-2E9C-101B-9397-08002B2CF9AE}" pid="9" name="xd_Signature">
    <vt:bool>false</vt:bool>
  </property>
  <property fmtid="{D5CDD505-2E9C-101B-9397-08002B2CF9AE}" pid="10" name="xd_ProgID">
    <vt:lpwstr/>
  </property>
  <property fmtid="{D5CDD505-2E9C-101B-9397-08002B2CF9AE}" pid="11" name="_SourceUrl">
    <vt:lpwstr/>
  </property>
  <property fmtid="{D5CDD505-2E9C-101B-9397-08002B2CF9AE}" pid="12" name="_SharedFileIndex">
    <vt:lpwstr/>
  </property>
  <property fmtid="{D5CDD505-2E9C-101B-9397-08002B2CF9AE}" pid="13" name="ComplianceAssetId">
    <vt:lpwstr/>
  </property>
  <property fmtid="{D5CDD505-2E9C-101B-9397-08002B2CF9AE}" pid="14" name="TemplateUrl">
    <vt:lpwstr/>
  </property>
  <property fmtid="{D5CDD505-2E9C-101B-9397-08002B2CF9AE}" pid="15" name="_ExtendedDescription">
    <vt:lpwstr/>
  </property>
  <property fmtid="{D5CDD505-2E9C-101B-9397-08002B2CF9AE}" pid="16" name="TriggerFlowInfo">
    <vt:lpwstr/>
  </property>
</Properties>
</file>